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9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90" y="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1350-BBFB-47C8-8D2D-0F6166E05F1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1350-BBFB-47C8-8D2D-0F6166E05F1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1350-BBFB-47C8-8D2D-0F6166E05F1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1350-BBFB-47C8-8D2D-0F6166E05F1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1350-BBFB-47C8-8D2D-0F6166E05F1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1350-BBFB-47C8-8D2D-0F6166E05F1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1350-BBFB-47C8-8D2D-0F6166E05F1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1350-BBFB-47C8-8D2D-0F6166E05F1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1350-BBFB-47C8-8D2D-0F6166E05F1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1350-BBFB-47C8-8D2D-0F6166E05F1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1350-BBFB-47C8-8D2D-0F6166E05F1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01350-BBFB-47C8-8D2D-0F6166E05F1F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KARBOKSILNE KISELINE</a:t>
            </a:r>
            <a:r>
              <a:rPr lang="sr-Latn-RS" b="1" smtClean="0"/>
              <a:t> (KK)</a:t>
            </a:r>
            <a:endParaRPr lang="en-US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Organska jedinjenja sa kiseonikom</a:t>
            </a:r>
            <a:endParaRPr lang="sr-Latn-RS" smtClean="0"/>
          </a:p>
          <a:p>
            <a:endParaRPr lang="sr-Latn-R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Više masne kiseline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KK sa većim brojem C atoma</a:t>
            </a:r>
          </a:p>
          <a:p>
            <a:r>
              <a:rPr lang="sr-Latn-RS" smtClean="0"/>
              <a:t>Masne kiseline – jer ulaze u sastav masti u ulja</a:t>
            </a:r>
          </a:p>
          <a:p>
            <a:r>
              <a:rPr lang="sr-Latn-RS" smtClean="0"/>
              <a:t>Glavni predstavnici </a:t>
            </a:r>
            <a:r>
              <a:rPr lang="sr-Latn-RS" i="1" smtClean="0"/>
              <a:t>– palmitinska (u palminom ulju), stearinska i oleinska kiselina (u maslinovom ulju..</a:t>
            </a:r>
            <a:r>
              <a:rPr lang="sr-Latn-RS" smtClean="0"/>
              <a:t>setite se kako se kaže ulje na engleskom..)</a:t>
            </a:r>
          </a:p>
          <a:p>
            <a:pPr>
              <a:buNone/>
            </a:pPr>
            <a:endParaRPr lang="sr-Latn-RS" i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Latn-RS" smtClean="0"/>
              <a:t/>
            </a:r>
            <a:br>
              <a:rPr lang="sr-Latn-RS" smtClean="0"/>
            </a:br>
            <a:r>
              <a:rPr lang="sr-Latn-RS" smtClean="0"/>
              <a:t/>
            </a:r>
            <a:br>
              <a:rPr lang="sr-Latn-RS" smtClean="0"/>
            </a:br>
            <a:r>
              <a:rPr lang="en-US" sz="3600" smtClean="0"/>
              <a:t>Op</a:t>
            </a:r>
            <a:r>
              <a:rPr lang="sr-Latn-RS" sz="3600" smtClean="0"/>
              <a:t>šta formula karboksilnih kiselina  </a:t>
            </a:r>
            <a:br>
              <a:rPr lang="sr-Latn-RS" sz="3600" smtClean="0"/>
            </a:br>
            <a:r>
              <a:rPr lang="sr-Latn-RS" sz="3600" smtClean="0"/>
              <a:t>       O</a:t>
            </a:r>
            <a:br>
              <a:rPr lang="sr-Latn-RS" sz="3600" smtClean="0"/>
            </a:br>
            <a:r>
              <a:rPr lang="sr-Latn-RS" sz="3600" smtClean="0"/>
              <a:t> </a:t>
            </a:r>
            <a:br>
              <a:rPr lang="sr-Latn-RS" sz="3600" smtClean="0"/>
            </a:br>
            <a:r>
              <a:rPr lang="sr-Latn-RS" sz="3600" smtClean="0"/>
              <a:t>   R-C-OH ili (R-COOH) sa napomenom da je jedan atom kiseonika sa C atomom vezan dvostrukom = vezom.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r-Latn-RS" smtClean="0"/>
              <a:t>R – predstvalja niz ugljenika za koje su vezani vodonici (ugljovodonični niz)</a:t>
            </a:r>
          </a:p>
          <a:p>
            <a:pPr>
              <a:buNone/>
            </a:pPr>
            <a:endParaRPr lang="sr-Latn-RS" smtClean="0"/>
          </a:p>
          <a:p>
            <a:pPr>
              <a:buNone/>
            </a:pPr>
            <a:r>
              <a:rPr lang="sr-Latn-RS" smtClean="0"/>
              <a:t>-COOH – karboksilna grupa– funkcionalna grupa. Ona određuje fizika i hemijska svojstva karboksilnih kiselina.</a:t>
            </a:r>
          </a:p>
        </p:txBody>
      </p:sp>
      <p:sp>
        <p:nvSpPr>
          <p:cNvPr id="4" name="Equal 3"/>
          <p:cNvSpPr/>
          <p:nvPr/>
        </p:nvSpPr>
        <p:spPr>
          <a:xfrm rot="16200000">
            <a:off x="952500" y="876300"/>
            <a:ext cx="685800" cy="609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</a:t>
            </a:r>
            <a:r>
              <a:rPr lang="sr-Latn-RS" smtClean="0"/>
              <a:t>avanje naziva karboksilnim kiselinama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49763"/>
          </a:xfrm>
        </p:spPr>
        <p:txBody>
          <a:bodyPr/>
          <a:lstStyle/>
          <a:p>
            <a:pPr>
              <a:buNone/>
            </a:pPr>
            <a:endParaRPr lang="sr-Latn-RS" smtClean="0"/>
          </a:p>
          <a:p>
            <a:pPr>
              <a:buNone/>
            </a:pPr>
            <a:r>
              <a:rPr lang="sr-Latn-RS" smtClean="0"/>
              <a:t>N</a:t>
            </a:r>
            <a:r>
              <a:rPr lang="en-US" smtClean="0"/>
              <a:t>a</a:t>
            </a:r>
            <a:r>
              <a:rPr lang="sr-Latn-RS" smtClean="0"/>
              <a:t>ziv karboksilnih kiselina izvod</a:t>
            </a:r>
            <a:r>
              <a:rPr lang="en-US" smtClean="0"/>
              <a:t>i</a:t>
            </a:r>
            <a:r>
              <a:rPr lang="sr-Latn-RS" smtClean="0"/>
              <a:t> se iz ugljovodonika sa istim brojem C atoma + nastavak –</a:t>
            </a:r>
            <a:r>
              <a:rPr lang="sr-Latn-RS" i="1" smtClean="0"/>
              <a:t>ska kiselina</a:t>
            </a:r>
          </a:p>
          <a:p>
            <a:pPr>
              <a:buNone/>
            </a:pPr>
            <a:r>
              <a:rPr lang="sr-Latn-RS" smtClean="0">
                <a:solidFill>
                  <a:srgbClr val="FF0000"/>
                </a:solidFill>
              </a:rPr>
              <a:t>METAN + SKA kiselina = METANSKA kiselina</a:t>
            </a:r>
          </a:p>
          <a:p>
            <a:pPr>
              <a:buNone/>
            </a:pPr>
            <a:endParaRPr lang="sr-Latn-RS" smtClean="0">
              <a:solidFill>
                <a:srgbClr val="FF0000"/>
              </a:solidFill>
            </a:endParaRPr>
          </a:p>
          <a:p>
            <a:pPr>
              <a:buNone/>
            </a:pPr>
            <a:endParaRPr lang="sr-Latn-RS">
              <a:solidFill>
                <a:srgbClr val="FF0000"/>
              </a:solidFill>
            </a:endParaRPr>
          </a:p>
          <a:p>
            <a:pPr>
              <a:buNone/>
            </a:pPr>
            <a:endParaRPr lang="sr-Latn-RS" smtClean="0"/>
          </a:p>
          <a:p>
            <a:pPr>
              <a:buNone/>
            </a:pPr>
            <a:endParaRPr lang="sr-Latn-RS"/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Dejan\Desktop\Shvrle\nastavni mat\karboksilne kiselin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838200"/>
            <a:ext cx="8332884" cy="5287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/>
              <a:t>Podela karboksilnih kiselina</a:t>
            </a:r>
            <a:br>
              <a:rPr lang="sr-Latn-RS" smtClean="0"/>
            </a:br>
            <a:r>
              <a:rPr lang="sr-Latn-RS" sz="2700" smtClean="0"/>
              <a:t>(udžbenik str. 125)</a:t>
            </a:r>
            <a:endParaRPr lang="en-US" sz="27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sr-Latn-RS" smtClean="0"/>
              <a:t>MONOKARBOKSILNE KISELINE – mono – 1</a:t>
            </a:r>
          </a:p>
          <a:p>
            <a:pPr marL="514350" indent="-514350">
              <a:buNone/>
            </a:pPr>
            <a:r>
              <a:rPr lang="en-US" smtClean="0"/>
              <a:t>S</a:t>
            </a:r>
            <a:r>
              <a:rPr lang="sr-Latn-RS" smtClean="0"/>
              <a:t>adrže u molekulu 1 karboksilnu grupu</a:t>
            </a:r>
          </a:p>
          <a:p>
            <a:pPr marL="514350" indent="-514350">
              <a:buNone/>
            </a:pPr>
            <a:r>
              <a:rPr lang="en-US" smtClean="0"/>
              <a:t>N</a:t>
            </a:r>
            <a:r>
              <a:rPr lang="sr-Latn-RS" smtClean="0"/>
              <a:t>pr. CH</a:t>
            </a:r>
            <a:r>
              <a:rPr lang="sr-Latn-RS" sz="2000" smtClean="0"/>
              <a:t>3</a:t>
            </a:r>
            <a:r>
              <a:rPr lang="sr-Latn-RS" smtClean="0"/>
              <a:t>-</a:t>
            </a:r>
            <a:r>
              <a:rPr lang="sr-Latn-RS" smtClean="0">
                <a:solidFill>
                  <a:srgbClr val="00B050"/>
                </a:solidFill>
              </a:rPr>
              <a:t>COOH etanska kisekina </a:t>
            </a:r>
            <a:endParaRPr lang="sr-Latn-RS" smtClean="0"/>
          </a:p>
          <a:p>
            <a:pPr marL="514350" indent="-514350">
              <a:buNone/>
            </a:pPr>
            <a:r>
              <a:rPr lang="sr-Latn-RS" smtClean="0"/>
              <a:t>2. DIKARBOKSILNE KISELINE – di – 2</a:t>
            </a:r>
          </a:p>
          <a:p>
            <a:pPr marL="514350" indent="-514350">
              <a:buNone/>
            </a:pPr>
            <a:r>
              <a:rPr lang="sr-Latn-RS" smtClean="0"/>
              <a:t>Sadrže u molekulu 2 karboksilne grupe</a:t>
            </a:r>
          </a:p>
          <a:p>
            <a:pPr marL="514350" indent="-514350">
              <a:buNone/>
            </a:pPr>
            <a:r>
              <a:rPr lang="en-US" smtClean="0"/>
              <a:t>N</a:t>
            </a:r>
            <a:r>
              <a:rPr lang="sr-Latn-RS" smtClean="0"/>
              <a:t>pr. </a:t>
            </a:r>
            <a:r>
              <a:rPr lang="sr-Latn-RS" smtClean="0">
                <a:solidFill>
                  <a:srgbClr val="00B050"/>
                </a:solidFill>
              </a:rPr>
              <a:t>COOH etan-dikiselina</a:t>
            </a:r>
          </a:p>
          <a:p>
            <a:pPr marL="514350" indent="-514350">
              <a:buNone/>
            </a:pPr>
            <a:r>
              <a:rPr lang="sr-Latn-RS" smtClean="0"/>
              <a:t>        </a:t>
            </a:r>
            <a:r>
              <a:rPr lang="sr-Latn-RS" smtClean="0">
                <a:solidFill>
                  <a:srgbClr val="00B050"/>
                </a:solidFill>
              </a:rPr>
              <a:t>COOH</a:t>
            </a:r>
          </a:p>
          <a:p>
            <a:pPr marL="514350" indent="-514350">
              <a:buNone/>
            </a:pPr>
            <a:r>
              <a:rPr lang="sr-Latn-RS" smtClean="0"/>
              <a:t>3. POLIKARBOKSILNE KISELINE – poli – više </a:t>
            </a: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296194" y="47998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/>
              <a:t>Uobičajeni nazivi nekih karboksilnih kiselina</a:t>
            </a:r>
            <a:br>
              <a:rPr lang="sr-Latn-RS" smtClean="0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smtClean="0"/>
              <a:t>Metanska – mravlja kiselina (luče je mravi, a ima je i u koprivi)</a:t>
            </a:r>
          </a:p>
          <a:p>
            <a:pPr>
              <a:buNone/>
            </a:pPr>
            <a:r>
              <a:rPr lang="sr-Latn-RS" smtClean="0"/>
              <a:t>Etanska – sirćetna kiselina, glacijalna ili ledena kiselina. Kada je razblažimo sa vodom dobijamo npr. 5% vodeni rastvor sirćetne kiseline – to je sirće koje koristimo u svakodnevnoj ishrani (npr.začin za salatu)</a:t>
            </a:r>
          </a:p>
          <a:p>
            <a:pPr>
              <a:buNone/>
            </a:pPr>
            <a:r>
              <a:rPr lang="sr-Latn-RS" smtClean="0"/>
              <a:t>Butanska – buterna kiselina (nalazi se u maslacu ili buteru)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/>
              <a:t/>
            </a:r>
            <a:br>
              <a:rPr lang="sr-Latn-RS" smtClean="0"/>
            </a:br>
            <a:r>
              <a:rPr lang="sr-Latn-RS" smtClean="0"/>
              <a:t>Dobijanje KK</a:t>
            </a:r>
            <a:br>
              <a:rPr lang="sr-Latn-RS" smtClean="0"/>
            </a:br>
            <a:r>
              <a:rPr lang="sr-Latn-RS" smtClean="0"/>
              <a:t>Oksidacijom ALKOHOLA preko ALDEHIDA do KARBOKSILNE KISELINE </a:t>
            </a:r>
            <a:br>
              <a:rPr lang="sr-Latn-RS" smtClean="0"/>
            </a:br>
            <a:r>
              <a:rPr lang="sr-Latn-RS" smtClean="0"/>
              <a:t>(</a:t>
            </a:r>
            <a:r>
              <a:rPr lang="sr-Latn-RS" sz="2700" smtClean="0"/>
              <a:t>šema reakcije u nastavku</a:t>
            </a:r>
            <a:r>
              <a:rPr lang="sr-Latn-RS" smtClean="0"/>
              <a:t>)</a:t>
            </a:r>
            <a:endParaRPr lang="en-US"/>
          </a:p>
        </p:txBody>
      </p:sp>
      <p:pic>
        <p:nvPicPr>
          <p:cNvPr id="2051" name="Picture 3" descr="C:\Users\Dejan\Desktop\Shvrle\nastavni mat\dobijanje k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7696200" cy="4008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Fizička svojstva KK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N</a:t>
            </a:r>
            <a:r>
              <a:rPr lang="sr-Latn-RS" smtClean="0"/>
              <a:t>iže KK (sa manjim brojem C atoma) se rastvaraju u vodi – razlog je postojanje izrazito polarne karboksine grupe (vodonik i kiseonik) i zbog postojanja kratkom ugljovodoničnog niza (slično kao i alkoholi)</a:t>
            </a:r>
          </a:p>
          <a:p>
            <a:r>
              <a:rPr lang="sr-Latn-RS" smtClean="0"/>
              <a:t>Što je ugljovodoničnu niz duži, preovlađuje njegova nepolarnost nad polarnosti grupe i menja se i rastvorljivost.</a:t>
            </a:r>
          </a:p>
          <a:p>
            <a:r>
              <a:rPr lang="sr-Latn-RS" smtClean="0"/>
              <a:t>Tečnog ili čvrstog agregatnost stanja su</a:t>
            </a:r>
          </a:p>
          <a:p>
            <a:r>
              <a:rPr lang="sr-Latn-RS" smtClean="0"/>
              <a:t>Različitog mirisa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/>
              <a:t>Hemijska svojstva karboksilnih kiselina</a:t>
            </a:r>
            <a:br>
              <a:rPr lang="sr-Latn-RS" smtClean="0"/>
            </a:br>
            <a:r>
              <a:rPr lang="sr-Latn-RS" smtClean="0"/>
              <a:t>(udžbenika str.127-128)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sz="2800" smtClean="0"/>
              <a:t>Reakcija sa izrazitim metalima – kk + metali reagiju kao i neorganske kiseline sa metalima, dajući so i vodonik.        </a:t>
            </a:r>
          </a:p>
          <a:p>
            <a:pPr>
              <a:buNone/>
            </a:pPr>
            <a:r>
              <a:rPr lang="sr-Latn-RS" sz="2800" smtClean="0"/>
              <a:t>2CH</a:t>
            </a:r>
            <a:r>
              <a:rPr lang="sr-Latn-RS" sz="1800" smtClean="0"/>
              <a:t>3</a:t>
            </a:r>
            <a:r>
              <a:rPr lang="sr-Latn-RS" sz="2800" smtClean="0"/>
              <a:t>COOH + Mg             H</a:t>
            </a:r>
            <a:r>
              <a:rPr lang="sr-Latn-RS" sz="2100" smtClean="0"/>
              <a:t>2 + </a:t>
            </a:r>
            <a:r>
              <a:rPr lang="sr-Latn-RS" sz="2800" smtClean="0"/>
              <a:t>Mg(CH</a:t>
            </a:r>
            <a:r>
              <a:rPr lang="sr-Latn-RS" sz="2100" smtClean="0"/>
              <a:t>3</a:t>
            </a:r>
            <a:r>
              <a:rPr lang="sr-Latn-RS" sz="2800" smtClean="0"/>
              <a:t>COO)</a:t>
            </a:r>
            <a:r>
              <a:rPr lang="sr-Latn-RS" sz="2100" smtClean="0"/>
              <a:t>2</a:t>
            </a:r>
          </a:p>
          <a:p>
            <a:pPr>
              <a:buNone/>
            </a:pPr>
            <a:r>
              <a:rPr lang="sr-Latn-RS" sz="2100" smtClean="0"/>
              <a:t>				          magnezijum-etanoat (so)</a:t>
            </a:r>
          </a:p>
          <a:p>
            <a:pPr>
              <a:buNone/>
            </a:pPr>
            <a:r>
              <a:rPr lang="sr-Latn-RS" sz="2000" smtClean="0"/>
              <a:t>						</a:t>
            </a:r>
            <a:endParaRPr lang="sr-Latn-RS" sz="2000"/>
          </a:p>
          <a:p>
            <a:r>
              <a:rPr lang="sr-Latn-RS" smtClean="0"/>
              <a:t>Disocijacija – kk u vodi disosuju kao i neorganske kiseline dajući H</a:t>
            </a:r>
            <a:r>
              <a:rPr lang="sr-Latn-RS" sz="3000" smtClean="0"/>
              <a:t>⁺</a:t>
            </a:r>
          </a:p>
          <a:p>
            <a:pPr>
              <a:buNone/>
            </a:pPr>
            <a:r>
              <a:rPr lang="sr-Latn-RS" sz="3000" smtClean="0"/>
              <a:t>RCOOH        </a:t>
            </a:r>
            <a:r>
              <a:rPr lang="sr-Latn-RS" sz="1900" smtClean="0"/>
              <a:t>H</a:t>
            </a:r>
            <a:r>
              <a:rPr lang="sr-Latn-RS" sz="1500" smtClean="0"/>
              <a:t>2</a:t>
            </a:r>
            <a:r>
              <a:rPr lang="sr-Latn-RS" sz="1900" smtClean="0"/>
              <a:t>O      </a:t>
            </a:r>
            <a:r>
              <a:rPr lang="sr-Latn-RS" sz="2800" smtClean="0"/>
              <a:t>H⁺ + RCOO⁻ - karboksilatni anjon</a:t>
            </a:r>
          </a:p>
          <a:p>
            <a:pPr>
              <a:buNone/>
            </a:pPr>
            <a:endParaRPr lang="sr-Latn-RS" sz="2800" smtClean="0"/>
          </a:p>
          <a:p>
            <a:r>
              <a:rPr lang="sr-Latn-RS" sz="3000" smtClean="0"/>
              <a:t>Reakcija neutralizacije – kao i neorganske kiselike i KK  sa bazom daju so i vodu</a:t>
            </a:r>
          </a:p>
          <a:p>
            <a:pPr>
              <a:buNone/>
            </a:pPr>
            <a:r>
              <a:rPr lang="sr-Latn-RS" smtClean="0"/>
              <a:t>CH</a:t>
            </a:r>
            <a:r>
              <a:rPr lang="sr-Latn-RS" sz="1900" smtClean="0"/>
              <a:t>3</a:t>
            </a:r>
            <a:r>
              <a:rPr lang="sr-Latn-RS" smtClean="0"/>
              <a:t>COOH + NaOH          H</a:t>
            </a:r>
            <a:r>
              <a:rPr lang="sr-Latn-RS" sz="2100" smtClean="0"/>
              <a:t>2</a:t>
            </a:r>
            <a:r>
              <a:rPr lang="sr-Latn-RS" smtClean="0"/>
              <a:t>O + CH</a:t>
            </a:r>
            <a:r>
              <a:rPr lang="sr-Latn-RS" sz="1900" smtClean="0"/>
              <a:t>3</a:t>
            </a:r>
            <a:r>
              <a:rPr lang="sr-Latn-RS" smtClean="0"/>
              <a:t>COONa (so)</a:t>
            </a:r>
          </a:p>
          <a:p>
            <a:pPr>
              <a:buNone/>
            </a:pPr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752600" y="4114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743200" y="2438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00400" y="5562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340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KARBOKSILNE KISELINE (KK)</vt:lpstr>
      <vt:lpstr>  Opšta formula karboksilnih kiselina          O      R-C-OH ili (R-COOH) sa napomenom da je jedan atom kiseonika sa C atomom vezan dvostrukom = vezom.</vt:lpstr>
      <vt:lpstr>Davanje naziva karboksilnim kiselinama</vt:lpstr>
      <vt:lpstr>PowerPoint Presentation</vt:lpstr>
      <vt:lpstr>Podela karboksilnih kiselina (udžbenik str. 125)</vt:lpstr>
      <vt:lpstr>Uobičajeni nazivi nekih karboksilnih kiselina </vt:lpstr>
      <vt:lpstr> Dobijanje KK Oksidacijom ALKOHOLA preko ALDEHIDA do KARBOKSILNE KISELINE  (šema reakcije u nastavku)</vt:lpstr>
      <vt:lpstr>Fizička svojstva KK</vt:lpstr>
      <vt:lpstr>Hemijska svojstva karboksilnih kiselina (udžbenika str.127-128)</vt:lpstr>
      <vt:lpstr>Više masne kiseline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ALKOHOLI</dc:title>
  <dc:creator>Dejan</dc:creator>
  <cp:lastModifiedBy>Joja i Iki</cp:lastModifiedBy>
  <cp:revision>19</cp:revision>
  <dcterms:created xsi:type="dcterms:W3CDTF">2020-03-23T13:29:44Z</dcterms:created>
  <dcterms:modified xsi:type="dcterms:W3CDTF">2020-03-31T08:30:22Z</dcterms:modified>
</cp:coreProperties>
</file>